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layfair Display"/>
      <p:regular r:id="rId19"/>
      <p:bold r:id="rId20"/>
      <p:italic r:id="rId21"/>
      <p:boldItalic r:id="rId22"/>
    </p:embeddedFont>
    <p:embeddedFont>
      <p:font typeface="Montserrat"/>
      <p:regular r:id="rId23"/>
      <p:bold r:id="rId24"/>
      <p:italic r:id="rId25"/>
      <p:boldItalic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461ebe866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461ebe866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461ebe866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461ebe866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461ebe866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461ebe866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461ebe866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461ebe866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7461ebe866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461ebe866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461ebe86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461ebe86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461ebe866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461ebe866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461ebe866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461ebe866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461ebe866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461ebe866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461ebe866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461ebe866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461ebe866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461ebe866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461ebe866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461ebe866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www.youtube.com/watch?v=xzNiGdTzeIs" TargetMode="External"/><Relationship Id="rId4" Type="http://schemas.openxmlformats.org/officeDocument/2006/relationships/hyperlink" Target="https://www.chron.com/opinion/article/If-you-wash-your-hands-a-lot-it-doesn-t-mean-15204919.php" TargetMode="External"/><Relationship Id="rId5" Type="http://schemas.openxmlformats.org/officeDocument/2006/relationships/hyperlink" Target="https://www.chron.com/opinion/article/If-you-wash-your-hands-a-lot-it-doesn-t-mean-15204919.php" TargetMode="External"/><Relationship Id="rId6" Type="http://schemas.openxmlformats.org/officeDocument/2006/relationships/hyperlink" Target="https://www.chron.com/opinion/article/If-you-wash-your-hands-a-lot-it-doesn-t-mean-15204919.php" TargetMode="External"/><Relationship Id="rId7" Type="http://schemas.openxmlformats.org/officeDocument/2006/relationships/hyperlink" Target="https://www.chron.com/opinion/article/If-you-wash-your-hands-a-lot-it-doesn-t-mean-15204919.php" TargetMode="External"/><Relationship Id="rId8" Type="http://schemas.openxmlformats.org/officeDocument/2006/relationships/hyperlink" Target="https://www.chron.com/opinion/article/If-you-wash-your-hands-a-lot-it-doesn-t-mean-15204919.ph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s://www.youtube.com/watch?v=EjmHBCNRInw" TargetMode="External"/><Relationship Id="rId4" Type="http://schemas.openxmlformats.org/officeDocument/2006/relationships/hyperlink" Target="https://www.youtube.com/watch?v=EjmHBCNRIn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www.youtube.com/watch?v=biNYS2VK98E" TargetMode="External"/><Relationship Id="rId4" Type="http://schemas.openxmlformats.org/officeDocument/2006/relationships/hyperlink" Target="https://www.youtube.com/watch?v=OmAIL4swjX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s://www.youtube.com/watch?v=85nKI6PhzA8" TargetMode="External"/><Relationship Id="rId4" Type="http://schemas.openxmlformats.org/officeDocument/2006/relationships/hyperlink" Target="https://www.youtube.com/watch?v=k9PiEieC0WQ" TargetMode="External"/><Relationship Id="rId5" Type="http://schemas.openxmlformats.org/officeDocument/2006/relationships/image" Target="../media/image1.jpg"/><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www.youtube.com/watch?v=MAFZAa70znk" TargetMode="External"/><Relationship Id="rId4" Type="http://schemas.openxmlformats.org/officeDocument/2006/relationships/hyperlink" Target="https://www.youtube.com/watch?v=Lz-P0YeBaLA" TargetMode="External"/><Relationship Id="rId5" Type="http://schemas.openxmlformats.org/officeDocument/2006/relationships/image" Target="../media/image8.jpg"/><Relationship Id="rId6"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s://www.youtube.com/watch?v=18MXTuxn-zY" TargetMode="External"/><Relationship Id="rId4" Type="http://schemas.openxmlformats.org/officeDocument/2006/relationships/image" Target="../media/image11.jpg"/><Relationship Id="rId5"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s://www.youtube.com/watch?v=6a-1PWr6VLc" TargetMode="External"/><Relationship Id="rId4" Type="http://schemas.openxmlformats.org/officeDocument/2006/relationships/hyperlink" Target="https://www.youtube.com/watch?v=6a-1PWr6VLc" TargetMode="External"/><Relationship Id="rId5" Type="http://schemas.openxmlformats.org/officeDocument/2006/relationships/hyperlink" Target="https://www.youtube.com/watch?v=6a-1PWr6VLc" TargetMode="External"/><Relationship Id="rId6" Type="http://schemas.openxmlformats.org/officeDocument/2006/relationships/hyperlink" Target="https://www.youtube.com/watch?v=6a-1PWr6VLc" TargetMode="External"/><Relationship Id="rId7" Type="http://schemas.openxmlformats.org/officeDocument/2006/relationships/hyperlink" Target="https://www.youtube.com/watch?v=6a-1PWr6VLc" TargetMode="External"/><Relationship Id="rId8"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youtube.com/watch?v=5Bg7pYWxjsU" TargetMode="External"/><Relationship Id="rId4" Type="http://schemas.openxmlformats.org/officeDocument/2006/relationships/hyperlink" Target="https://www.youtube.com/watch?v=PXDE6cn-k8w"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07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Disability Representation  in </a:t>
            </a:r>
            <a:r>
              <a:rPr i="1" lang="en" sz="4800"/>
              <a:t>“Glee”</a:t>
            </a:r>
            <a:endParaRPr i="1" sz="4800"/>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Libby Wruck &amp; Shelby Steele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00850" y="785550"/>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Show’s Poor Representation of OCD</a:t>
            </a:r>
            <a:endParaRPr/>
          </a:p>
        </p:txBody>
      </p:sp>
      <p:sp>
        <p:nvSpPr>
          <p:cNvPr id="126" name="Google Shape;126;p22"/>
          <p:cNvSpPr txBox="1"/>
          <p:nvPr>
            <p:ph idx="1" type="subTitle"/>
          </p:nvPr>
        </p:nvSpPr>
        <p:spPr>
          <a:xfrm>
            <a:off x="300850" y="2738426"/>
            <a:ext cx="4045200" cy="1345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Emma’s ocd was caused by her falling in cow sewage once as a child</a:t>
            </a:r>
            <a:endParaRPr sz="1400"/>
          </a:p>
          <a:p>
            <a:pPr indent="-317500" lvl="1" marL="914400" rtl="0" algn="l">
              <a:spcBef>
                <a:spcPts val="0"/>
              </a:spcBef>
              <a:spcAft>
                <a:spcPts val="0"/>
              </a:spcAft>
              <a:buSzPts val="1400"/>
              <a:buChar char="➢"/>
            </a:pPr>
            <a:r>
              <a:rPr lang="en" sz="1400"/>
              <a:t>This, if anything, would cause PTSD, not OCD</a:t>
            </a:r>
            <a:endParaRPr sz="1400"/>
          </a:p>
          <a:p>
            <a:pPr indent="-317500" lvl="0" marL="457200" rtl="0" algn="l">
              <a:spcBef>
                <a:spcPts val="0"/>
              </a:spcBef>
              <a:spcAft>
                <a:spcPts val="0"/>
              </a:spcAft>
              <a:buSzPts val="1400"/>
              <a:buChar char="❖"/>
            </a:pPr>
            <a:r>
              <a:rPr lang="en" sz="1400" u="sng">
                <a:solidFill>
                  <a:schemeClr val="hlink"/>
                </a:solidFill>
                <a:hlinkClick r:id="rId3"/>
              </a:rPr>
              <a:t>Will sings “Fix You” to Emma referring to her OCD, basically saying she’s broken and needs to be fixed</a:t>
            </a:r>
            <a:endParaRPr sz="1400"/>
          </a:p>
        </p:txBody>
      </p:sp>
      <p:sp>
        <p:nvSpPr>
          <p:cNvPr id="127" name="Google Shape;127;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Emma’s OCD during the first season is treated as if she was just a neat freak. </a:t>
            </a:r>
            <a:r>
              <a:rPr lang="en" u="sng">
                <a:solidFill>
                  <a:schemeClr val="hlink"/>
                </a:solidFill>
                <a:hlinkClick r:id="rId4"/>
              </a:rPr>
              <a:t>This neat freak image is damaging to people who actually have OCD </a:t>
            </a:r>
            <a:r>
              <a:rPr lang="en" u="sng">
                <a:solidFill>
                  <a:schemeClr val="hlink"/>
                </a:solidFill>
                <a:hlinkClick r:id="rId5"/>
              </a:rPr>
              <a:t>because</a:t>
            </a:r>
            <a:r>
              <a:rPr lang="en" u="sng">
                <a:solidFill>
                  <a:schemeClr val="hlink"/>
                </a:solidFill>
                <a:hlinkClick r:id="rId6"/>
              </a:rPr>
              <a:t> it downplays how </a:t>
            </a:r>
            <a:r>
              <a:rPr lang="en" u="sng">
                <a:solidFill>
                  <a:schemeClr val="hlink"/>
                </a:solidFill>
                <a:hlinkClick r:id="rId7"/>
              </a:rPr>
              <a:t>debilitating</a:t>
            </a:r>
            <a:r>
              <a:rPr lang="en" u="sng">
                <a:solidFill>
                  <a:schemeClr val="hlink"/>
                </a:solidFill>
                <a:hlinkClick r:id="rId8"/>
              </a:rPr>
              <a:t> the disorder can be.</a:t>
            </a:r>
            <a:r>
              <a:rPr lang="en"/>
              <a:t> In a later season Will (Emma’s boyfriend at that point) sings ‘Fix You’ after she has a </a:t>
            </a:r>
            <a:r>
              <a:rPr lang="en"/>
              <a:t>particularly</a:t>
            </a:r>
            <a:r>
              <a:rPr lang="en"/>
              <a:t> bad attack. This is bad because this show presents a narrative that states mental disabilities are </a:t>
            </a:r>
            <a:r>
              <a:rPr lang="en"/>
              <a:t>something</a:t>
            </a:r>
            <a:r>
              <a:rPr lang="en"/>
              <a:t> that need to be fixed. This not how you should deal with OCD.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603450" y="158450"/>
            <a:ext cx="5618700" cy="204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Deaf School/Choir</a:t>
            </a:r>
            <a:endParaRPr/>
          </a:p>
        </p:txBody>
      </p:sp>
      <p:sp>
        <p:nvSpPr>
          <p:cNvPr id="133" name="Google Shape;133;p23"/>
          <p:cNvSpPr txBox="1"/>
          <p:nvPr>
            <p:ph idx="4294967295" type="subTitle"/>
          </p:nvPr>
        </p:nvSpPr>
        <p:spPr>
          <a:xfrm>
            <a:off x="265500" y="2271151"/>
            <a:ext cx="4045200" cy="1345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school for the deaf comes to Mckinley High (home of the main Glee club) to perform for them before they compete in Sectionals</a:t>
            </a:r>
            <a:endParaRPr/>
          </a:p>
        </p:txBody>
      </p:sp>
      <p:pic>
        <p:nvPicPr>
          <p:cNvPr descr="Haverbrook School for the Deaf | Glee TV Show Wiki | Fandom" id="134" name="Google Shape;134;p23"/>
          <p:cNvPicPr preferRelativeResize="0"/>
          <p:nvPr/>
        </p:nvPicPr>
        <p:blipFill>
          <a:blip r:embed="rId3">
            <a:alphaModFix/>
          </a:blip>
          <a:stretch>
            <a:fillRect/>
          </a:stretch>
        </p:blipFill>
        <p:spPr>
          <a:xfrm>
            <a:off x="4460650" y="2271150"/>
            <a:ext cx="4105276" cy="23157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265500" y="34842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“Teaching Moment”</a:t>
            </a:r>
            <a:endParaRPr/>
          </a:p>
        </p:txBody>
      </p:sp>
      <p:sp>
        <p:nvSpPr>
          <p:cNvPr id="140" name="Google Shape;140;p24"/>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u="sng">
                <a:solidFill>
                  <a:schemeClr val="hlink"/>
                </a:solidFill>
                <a:hlinkClick r:id="rId3"/>
              </a:rPr>
              <a:t>Used to “better” the main characters </a:t>
            </a:r>
            <a:endParaRPr/>
          </a:p>
          <a:p>
            <a:pPr indent="-361950" lvl="0" marL="457200" rtl="0" algn="l">
              <a:spcBef>
                <a:spcPts val="0"/>
              </a:spcBef>
              <a:spcAft>
                <a:spcPts val="0"/>
              </a:spcAft>
              <a:buSzPts val="2100"/>
              <a:buChar char="❖"/>
            </a:pPr>
            <a:r>
              <a:rPr lang="en" u="sng">
                <a:solidFill>
                  <a:schemeClr val="hlink"/>
                </a:solidFill>
                <a:hlinkClick r:id="rId4"/>
              </a:rPr>
              <a:t>Singing used as “tear-jerker”</a:t>
            </a:r>
            <a:r>
              <a:rPr lang="en"/>
              <a:t> </a:t>
            </a:r>
            <a:endParaRPr/>
          </a:p>
        </p:txBody>
      </p:sp>
      <p:sp>
        <p:nvSpPr>
          <p:cNvPr id="141" name="Google Shape;141;p2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highlight>
                  <a:srgbClr val="FFFFFF"/>
                </a:highlight>
              </a:rPr>
              <a:t>Characters laugh when they are told they will compete against deaf school, not taking them seriously. Will, their teacher, uses this as a teaching moment. He invites the deaf school to McKinley High School to perform. The deaf schools performance inspires the glee club to “better” themselves and they change their attitude.</a:t>
            </a:r>
            <a:endParaRPr sz="1500">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More Poor Representation</a:t>
            </a:r>
            <a:endParaRPr/>
          </a:p>
        </p:txBody>
      </p:sp>
      <p:sp>
        <p:nvSpPr>
          <p:cNvPr id="147" name="Google Shape;147;p25"/>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Though the deaf soloist is played by an actor who is deaf in real life, many deaf choirs actually sing with just their hands</a:t>
            </a:r>
            <a:endParaRPr sz="1700"/>
          </a:p>
        </p:txBody>
      </p:sp>
      <p:sp>
        <p:nvSpPr>
          <p:cNvPr id="148" name="Google Shape;148;p2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342900" lvl="0" marL="457200" rtl="0" algn="l">
              <a:spcBef>
                <a:spcPts val="1600"/>
              </a:spcBef>
              <a:spcAft>
                <a:spcPts val="0"/>
              </a:spcAft>
              <a:buSzPts val="1800"/>
              <a:buChar char="❖"/>
            </a:pPr>
            <a:r>
              <a:rPr lang="en"/>
              <a:t>This is a deaf singer using sign language to sing Moana’s </a:t>
            </a:r>
            <a:r>
              <a:rPr lang="en" u="sng">
                <a:solidFill>
                  <a:schemeClr val="hlink"/>
                </a:solidFill>
                <a:hlinkClick r:id="rId3"/>
              </a:rPr>
              <a:t>“How Far I’ll Go”</a:t>
            </a:r>
            <a:endParaRPr/>
          </a:p>
          <a:p>
            <a:pPr indent="-342900" lvl="0" marL="457200" rtl="0" algn="l">
              <a:spcBef>
                <a:spcPts val="0"/>
              </a:spcBef>
              <a:spcAft>
                <a:spcPts val="0"/>
              </a:spcAft>
              <a:buSzPts val="1800"/>
              <a:buChar char="❖"/>
            </a:pPr>
            <a:r>
              <a:rPr lang="en"/>
              <a:t>This is a deaf </a:t>
            </a:r>
            <a:r>
              <a:rPr lang="en"/>
              <a:t>choir’s</a:t>
            </a:r>
            <a:r>
              <a:rPr lang="en"/>
              <a:t> surprise </a:t>
            </a:r>
            <a:r>
              <a:rPr lang="en"/>
              <a:t>performance</a:t>
            </a:r>
            <a:r>
              <a:rPr lang="en"/>
              <a:t> for </a:t>
            </a:r>
            <a:r>
              <a:rPr lang="en" u="sng">
                <a:solidFill>
                  <a:schemeClr val="hlink"/>
                </a:solidFill>
                <a:hlinkClick r:id="rId4"/>
              </a:rPr>
              <a:t>Christmas</a:t>
            </a:r>
            <a:r>
              <a:rPr lang="en"/>
              <a:t> </a:t>
            </a:r>
            <a:endParaRPr/>
          </a:p>
          <a:p>
            <a:pPr indent="0" lvl="0" marL="0" rtl="0" algn="l">
              <a:spcBef>
                <a:spcPts val="1600"/>
              </a:spcBef>
              <a:spcAft>
                <a:spcPts val="1600"/>
              </a:spcAft>
              <a:buNone/>
            </a:pPr>
            <a:r>
              <a:rPr lang="en"/>
              <a:t>This is how the choir should have performed in </a:t>
            </a:r>
            <a:r>
              <a:rPr i="1" lang="en"/>
              <a:t>Glee</a:t>
            </a:r>
            <a:r>
              <a:rPr lang="en"/>
              <a:t>, as it is more accurate and just as “touching”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p>
          <a:p>
            <a:pPr indent="0" lvl="0" marL="0" rtl="0" algn="ctr">
              <a:spcBef>
                <a:spcPts val="0"/>
              </a:spcBef>
              <a:spcAft>
                <a:spcPts val="0"/>
              </a:spcAft>
              <a:buNone/>
            </a:pPr>
            <a:r>
              <a:rPr lang="en" sz="2400"/>
              <a:t>Thesis: </a:t>
            </a:r>
            <a:r>
              <a:rPr i="1" lang="en" sz="2400"/>
              <a:t>Glee </a:t>
            </a:r>
            <a:r>
              <a:rPr lang="en" sz="2400"/>
              <a:t>uses disabled characters, such as Artie, who is in a wheelchair, Emma, who has OCD, a deaf high school choir, and Tina, who has anxiety and a stutter, to further able-bodied characters and to push forward a “woke” narrative without giving disabled characters real representation.</a:t>
            </a:r>
            <a:endParaRPr sz="2400"/>
          </a:p>
          <a:p>
            <a:pPr indent="0" lvl="0" marL="0" rtl="0" algn="ctr">
              <a:spcBef>
                <a:spcPts val="0"/>
              </a:spcBef>
              <a:spcAft>
                <a:spcPts val="0"/>
              </a:spcAft>
              <a:buNone/>
            </a:pPr>
            <a:r>
              <a:t/>
            </a:r>
            <a:endParaRPr sz="1400"/>
          </a:p>
          <a:p>
            <a:pPr indent="0" lvl="0" marL="0" rtl="0" algn="ctr">
              <a:spcBef>
                <a:spcPts val="0"/>
              </a:spcBef>
              <a:spcAft>
                <a:spcPts val="0"/>
              </a:spcAft>
              <a:buNone/>
            </a:pPr>
            <a:r>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Artie</a:t>
            </a:r>
            <a:endParaRPr/>
          </a:p>
        </p:txBody>
      </p:sp>
      <p:sp>
        <p:nvSpPr>
          <p:cNvPr id="70" name="Google Shape;70;p15"/>
          <p:cNvSpPr txBox="1"/>
          <p:nvPr>
            <p:ph idx="4294967295" type="subTitle"/>
          </p:nvPr>
        </p:nvSpPr>
        <p:spPr>
          <a:xfrm>
            <a:off x="265500" y="2921401"/>
            <a:ext cx="4045200" cy="1345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Wheelchair-bound/paralyzed</a:t>
            </a:r>
            <a:endParaRPr sz="1800"/>
          </a:p>
          <a:p>
            <a:pPr indent="-342900" lvl="0" marL="457200" rtl="0" algn="l">
              <a:spcBef>
                <a:spcPts val="0"/>
              </a:spcBef>
              <a:spcAft>
                <a:spcPts val="0"/>
              </a:spcAft>
              <a:buSzPts val="1800"/>
              <a:buChar char="❖"/>
            </a:pPr>
            <a:r>
              <a:rPr lang="en" sz="1800"/>
              <a:t>Actor is fully able-bodied</a:t>
            </a:r>
            <a:endParaRPr sz="1800"/>
          </a:p>
        </p:txBody>
      </p:sp>
      <p:pic>
        <p:nvPicPr>
          <p:cNvPr descr="Artie Abrams | Glee TV Show Wiki | Fandom" id="71" name="Google Shape;71;p15"/>
          <p:cNvPicPr preferRelativeResize="0"/>
          <p:nvPr/>
        </p:nvPicPr>
        <p:blipFill>
          <a:blip r:embed="rId3">
            <a:alphaModFix/>
          </a:blip>
          <a:stretch>
            <a:fillRect/>
          </a:stretch>
        </p:blipFill>
        <p:spPr>
          <a:xfrm>
            <a:off x="4090500" y="155349"/>
            <a:ext cx="2087625" cy="3014225"/>
          </a:xfrm>
          <a:prstGeom prst="rect">
            <a:avLst/>
          </a:prstGeom>
          <a:noFill/>
          <a:ln>
            <a:noFill/>
          </a:ln>
        </p:spPr>
      </p:pic>
      <p:pic>
        <p:nvPicPr>
          <p:cNvPr descr="Pin on GLEE" id="72" name="Google Shape;72;p15"/>
          <p:cNvPicPr preferRelativeResize="0"/>
          <p:nvPr/>
        </p:nvPicPr>
        <p:blipFill>
          <a:blip r:embed="rId4">
            <a:alphaModFix/>
          </a:blip>
          <a:stretch>
            <a:fillRect/>
          </a:stretch>
        </p:blipFill>
        <p:spPr>
          <a:xfrm>
            <a:off x="6306625" y="1698000"/>
            <a:ext cx="2382475" cy="3176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Wheelchairs</a:t>
            </a:r>
            <a:r>
              <a:rPr lang="en"/>
              <a:t> for Sympathy</a:t>
            </a:r>
            <a:endParaRPr/>
          </a:p>
        </p:txBody>
      </p:sp>
      <p:sp>
        <p:nvSpPr>
          <p:cNvPr id="78" name="Google Shape;78;p16"/>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p>
            <a:pPr indent="-317500" lvl="0" marL="457200" rtl="0" algn="ctr">
              <a:spcBef>
                <a:spcPts val="0"/>
              </a:spcBef>
              <a:spcAft>
                <a:spcPts val="0"/>
              </a:spcAft>
              <a:buSzPts val="1400"/>
              <a:buChar char="❖"/>
            </a:pPr>
            <a:r>
              <a:rPr lang="en" sz="1400" u="sng">
                <a:solidFill>
                  <a:schemeClr val="hlink"/>
                </a:solidFill>
                <a:hlinkClick r:id="rId3"/>
              </a:rPr>
              <a:t>All the characters are put in wheelchairs to learn about Artie’s burden </a:t>
            </a:r>
            <a:endParaRPr sz="1400"/>
          </a:p>
          <a:p>
            <a:pPr indent="-317500" lvl="0" marL="457200" rtl="0" algn="ctr">
              <a:spcBef>
                <a:spcPts val="0"/>
              </a:spcBef>
              <a:spcAft>
                <a:spcPts val="0"/>
              </a:spcAft>
              <a:buSzPts val="1400"/>
              <a:buChar char="❖"/>
            </a:pPr>
            <a:r>
              <a:rPr lang="en" sz="1400" u="sng">
                <a:solidFill>
                  <a:schemeClr val="hlink"/>
                </a:solidFill>
                <a:hlinkClick r:id="rId4"/>
              </a:rPr>
              <a:t>Use wheelchairs in choreography for “woke points”</a:t>
            </a:r>
            <a:endParaRPr sz="1400"/>
          </a:p>
          <a:p>
            <a:pPr indent="0" lvl="0" marL="457200" rtl="0" algn="ctr">
              <a:spcBef>
                <a:spcPts val="0"/>
              </a:spcBef>
              <a:spcAft>
                <a:spcPts val="0"/>
              </a:spcAft>
              <a:buNone/>
            </a:pPr>
            <a:r>
              <a:t/>
            </a:r>
            <a:endParaRPr sz="1400"/>
          </a:p>
        </p:txBody>
      </p:sp>
      <p:pic>
        <p:nvPicPr>
          <p:cNvPr descr="Glee - Episode 1x09 publicity still of Heather Morris &amp; Dianna Agron" id="79" name="Google Shape;79;p16"/>
          <p:cNvPicPr preferRelativeResize="0"/>
          <p:nvPr/>
        </p:nvPicPr>
        <p:blipFill>
          <a:blip r:embed="rId5">
            <a:alphaModFix/>
          </a:blip>
          <a:stretch>
            <a:fillRect/>
          </a:stretch>
        </p:blipFill>
        <p:spPr>
          <a:xfrm>
            <a:off x="6144850" y="2627075"/>
            <a:ext cx="2571750" cy="1781175"/>
          </a:xfrm>
          <a:prstGeom prst="rect">
            <a:avLst/>
          </a:prstGeom>
          <a:noFill/>
          <a:ln>
            <a:noFill/>
          </a:ln>
        </p:spPr>
      </p:pic>
      <p:pic>
        <p:nvPicPr>
          <p:cNvPr descr="Wheels | Glee TV Show Wiki | Fandom" id="80" name="Google Shape;80;p16"/>
          <p:cNvPicPr preferRelativeResize="0"/>
          <p:nvPr/>
        </p:nvPicPr>
        <p:blipFill>
          <a:blip r:embed="rId6">
            <a:alphaModFix/>
          </a:blip>
          <a:stretch>
            <a:fillRect/>
          </a:stretch>
        </p:blipFill>
        <p:spPr>
          <a:xfrm>
            <a:off x="5107550" y="428450"/>
            <a:ext cx="2571750" cy="1781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265500" y="140700"/>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Used for Development</a:t>
            </a:r>
            <a:endParaRPr/>
          </a:p>
        </p:txBody>
      </p:sp>
      <p:sp>
        <p:nvSpPr>
          <p:cNvPr id="86" name="Google Shape;86;p17"/>
          <p:cNvSpPr txBox="1"/>
          <p:nvPr>
            <p:ph idx="1" type="subTitle"/>
          </p:nvPr>
        </p:nvSpPr>
        <p:spPr>
          <a:xfrm>
            <a:off x="237200" y="2100726"/>
            <a:ext cx="4045200" cy="1345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Classmates have to raise money through a </a:t>
            </a:r>
            <a:r>
              <a:rPr lang="en" sz="1400" u="sng">
                <a:solidFill>
                  <a:schemeClr val="hlink"/>
                </a:solidFill>
                <a:hlinkClick r:id="rId3"/>
              </a:rPr>
              <a:t>bake sale</a:t>
            </a:r>
            <a:r>
              <a:rPr lang="en" sz="1400"/>
              <a:t> to help pay for a handicapped bus to take Artie to their competition</a:t>
            </a:r>
            <a:endParaRPr sz="1400"/>
          </a:p>
          <a:p>
            <a:pPr indent="-317500" lvl="1" marL="914400" rtl="0" algn="l">
              <a:spcBef>
                <a:spcPts val="0"/>
              </a:spcBef>
              <a:spcAft>
                <a:spcPts val="0"/>
              </a:spcAft>
              <a:buSzPts val="1400"/>
              <a:buChar char="➢"/>
            </a:pPr>
            <a:r>
              <a:rPr lang="en" sz="1400"/>
              <a:t>This is used solely for the development and bettering of the other characters, like a teaching moment</a:t>
            </a:r>
            <a:endParaRPr sz="1400"/>
          </a:p>
          <a:p>
            <a:pPr indent="-317500" lvl="0" marL="457200" rtl="0" algn="ctr">
              <a:spcBef>
                <a:spcPts val="0"/>
              </a:spcBef>
              <a:spcAft>
                <a:spcPts val="0"/>
              </a:spcAft>
              <a:buSzPts val="1400"/>
              <a:buChar char="❖"/>
            </a:pPr>
            <a:r>
              <a:rPr lang="en" sz="1400" u="sng">
                <a:solidFill>
                  <a:schemeClr val="hlink"/>
                </a:solidFill>
                <a:hlinkClick r:id="rId4"/>
              </a:rPr>
              <a:t>Fin, one of the main characters, proves he is a good person and not just a “football jock” by pulling Artie out of a portapotty</a:t>
            </a:r>
            <a:endParaRPr sz="1400"/>
          </a:p>
        </p:txBody>
      </p:sp>
      <p:sp>
        <p:nvSpPr>
          <p:cNvPr id="87" name="Google Shape;87;p1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descr="Glee's' Kevin McHale: I want Artie &amp; Tina to be a couple! | Page Six" id="88" name="Google Shape;88;p17"/>
          <p:cNvPicPr preferRelativeResize="0"/>
          <p:nvPr/>
        </p:nvPicPr>
        <p:blipFill>
          <a:blip r:embed="rId5">
            <a:alphaModFix/>
          </a:blip>
          <a:stretch>
            <a:fillRect/>
          </a:stretch>
        </p:blipFill>
        <p:spPr>
          <a:xfrm>
            <a:off x="4895875" y="474050"/>
            <a:ext cx="3067050" cy="1790700"/>
          </a:xfrm>
          <a:prstGeom prst="rect">
            <a:avLst/>
          </a:prstGeom>
          <a:noFill/>
          <a:ln>
            <a:noFill/>
          </a:ln>
        </p:spPr>
      </p:pic>
      <p:pic>
        <p:nvPicPr>
          <p:cNvPr descr="Behind the Scenes Photos of Glee: Quinn in a Wheelchair?" id="89" name="Google Shape;89;p17"/>
          <p:cNvPicPr preferRelativeResize="0"/>
          <p:nvPr/>
        </p:nvPicPr>
        <p:blipFill>
          <a:blip r:embed="rId6">
            <a:alphaModFix/>
          </a:blip>
          <a:stretch>
            <a:fillRect/>
          </a:stretch>
        </p:blipFill>
        <p:spPr>
          <a:xfrm>
            <a:off x="6339150" y="2504775"/>
            <a:ext cx="2390775" cy="191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Pressured into Trying to Become Able-Bodied</a:t>
            </a:r>
            <a:endParaRPr/>
          </a:p>
        </p:txBody>
      </p:sp>
      <p:sp>
        <p:nvSpPr>
          <p:cNvPr id="95" name="Google Shape;95;p18"/>
          <p:cNvSpPr txBox="1"/>
          <p:nvPr>
            <p:ph idx="1" type="subTitle"/>
          </p:nvPr>
        </p:nvSpPr>
        <p:spPr>
          <a:xfrm>
            <a:off x="265500" y="2810801"/>
            <a:ext cx="4045200" cy="1345500"/>
          </a:xfrm>
          <a:prstGeom prst="rect">
            <a:avLst/>
          </a:prstGeom>
        </p:spPr>
        <p:txBody>
          <a:bodyPr anchorCtr="0" anchor="t" bIns="91425" lIns="91425" spcFirstLastPara="1" rIns="91425" wrap="square" tIns="91425">
            <a:noAutofit/>
          </a:bodyPr>
          <a:lstStyle/>
          <a:p>
            <a:pPr indent="-361950" lvl="0" marL="457200" rtl="0" algn="ctr">
              <a:spcBef>
                <a:spcPts val="0"/>
              </a:spcBef>
              <a:spcAft>
                <a:spcPts val="0"/>
              </a:spcAft>
              <a:buSzPts val="2100"/>
              <a:buChar char="❖"/>
            </a:pPr>
            <a:r>
              <a:rPr lang="en" u="sng">
                <a:solidFill>
                  <a:schemeClr val="hlink"/>
                </a:solidFill>
                <a:hlinkClick r:id="rId3"/>
              </a:rPr>
              <a:t>Artie feels bad about being in a wheelchair and attempts to use crutches</a:t>
            </a:r>
            <a:endParaRPr/>
          </a:p>
        </p:txBody>
      </p:sp>
      <p:pic>
        <p:nvPicPr>
          <p:cNvPr descr="A moment of Glee for Argo Medical - ISRAEL21c" id="96" name="Google Shape;96;p18"/>
          <p:cNvPicPr preferRelativeResize="0"/>
          <p:nvPr/>
        </p:nvPicPr>
        <p:blipFill>
          <a:blip r:embed="rId4">
            <a:alphaModFix/>
          </a:blip>
          <a:stretch>
            <a:fillRect/>
          </a:stretch>
        </p:blipFill>
        <p:spPr>
          <a:xfrm>
            <a:off x="5242875" y="439725"/>
            <a:ext cx="2638425" cy="1733550"/>
          </a:xfrm>
          <a:prstGeom prst="rect">
            <a:avLst/>
          </a:prstGeom>
          <a:noFill/>
          <a:ln>
            <a:noFill/>
          </a:ln>
        </p:spPr>
      </p:pic>
      <p:pic>
        <p:nvPicPr>
          <p:cNvPr descr="Walk this way - Business - Haaretz.com" id="97" name="Google Shape;97;p18"/>
          <p:cNvPicPr preferRelativeResize="0"/>
          <p:nvPr/>
        </p:nvPicPr>
        <p:blipFill>
          <a:blip r:embed="rId5">
            <a:alphaModFix/>
          </a:blip>
          <a:stretch>
            <a:fillRect/>
          </a:stretch>
        </p:blipFill>
        <p:spPr>
          <a:xfrm>
            <a:off x="5795350" y="2810788"/>
            <a:ext cx="2952750" cy="1552575"/>
          </a:xfrm>
          <a:prstGeom prst="rect">
            <a:avLst/>
          </a:prstGeom>
          <a:noFill/>
          <a:ln>
            <a:noFill/>
          </a:ln>
        </p:spPr>
      </p:pic>
      <p:sp>
        <p:nvSpPr>
          <p:cNvPr id="98" name="Google Shape;98;p18"/>
          <p:cNvSpPr txBox="1"/>
          <p:nvPr/>
        </p:nvSpPr>
        <p:spPr>
          <a:xfrm>
            <a:off x="6707025" y="4528875"/>
            <a:ext cx="1854600" cy="1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Playfair Display"/>
                <a:ea typeface="Playfair Display"/>
                <a:cs typeface="Playfair Display"/>
                <a:sym typeface="Playfair Display"/>
              </a:rPr>
              <a:t>*photos are from season 2 when he attempts for the second time</a:t>
            </a:r>
            <a:endParaRPr sz="900">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Character is Played by an Able-Bodied Actor</a:t>
            </a:r>
            <a:endParaRPr/>
          </a:p>
        </p:txBody>
      </p:sp>
      <p:sp>
        <p:nvSpPr>
          <p:cNvPr id="104" name="Google Shape;104;p1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a:t>Played by an actor who can walk </a:t>
            </a:r>
            <a:r>
              <a:rPr lang="en" u="sng">
                <a:solidFill>
                  <a:schemeClr val="hlink"/>
                </a:solidFill>
                <a:hlinkClick r:id="rId3"/>
              </a:rPr>
              <a:t> and he does multiple dance </a:t>
            </a:r>
            <a:r>
              <a:rPr lang="en" u="sng">
                <a:solidFill>
                  <a:schemeClr val="hlink"/>
                </a:solidFill>
                <a:hlinkClick r:id="rId4"/>
              </a:rPr>
              <a:t>performances</a:t>
            </a:r>
            <a:r>
              <a:rPr lang="en" u="sng">
                <a:solidFill>
                  <a:schemeClr val="hlink"/>
                </a:solidFill>
                <a:hlinkClick r:id="rId5"/>
              </a:rPr>
              <a:t> </a:t>
            </a:r>
            <a:r>
              <a:rPr lang="en" u="sng">
                <a:solidFill>
                  <a:schemeClr val="hlink"/>
                </a:solidFill>
                <a:hlinkClick r:id="rId6"/>
              </a:rPr>
              <a:t>throughout</a:t>
            </a:r>
            <a:r>
              <a:rPr lang="en" u="sng">
                <a:solidFill>
                  <a:schemeClr val="hlink"/>
                </a:solidFill>
                <a:hlinkClick r:id="rId7"/>
              </a:rPr>
              <a:t> the show</a:t>
            </a:r>
            <a:r>
              <a:rPr lang="en"/>
              <a:t> in Artie’s imagination</a:t>
            </a:r>
            <a:endParaRPr/>
          </a:p>
        </p:txBody>
      </p:sp>
      <p:pic>
        <p:nvPicPr>
          <p:cNvPr descr="Kevin McHale - Kevin McHale Photos - Advanced Screening of Glee's ..." id="105" name="Google Shape;105;p19"/>
          <p:cNvPicPr preferRelativeResize="0"/>
          <p:nvPr/>
        </p:nvPicPr>
        <p:blipFill>
          <a:blip r:embed="rId8">
            <a:alphaModFix/>
          </a:blip>
          <a:stretch>
            <a:fillRect/>
          </a:stretch>
        </p:blipFill>
        <p:spPr>
          <a:xfrm>
            <a:off x="5727700" y="487500"/>
            <a:ext cx="2717250" cy="4168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518550" y="0"/>
            <a:ext cx="5618700" cy="258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Emma &amp; Tina</a:t>
            </a:r>
            <a:endParaRPr/>
          </a:p>
        </p:txBody>
      </p:sp>
      <p:sp>
        <p:nvSpPr>
          <p:cNvPr id="111" name="Google Shape;111;p20"/>
          <p:cNvSpPr txBox="1"/>
          <p:nvPr>
            <p:ph idx="4294967295" type="subTitle"/>
          </p:nvPr>
        </p:nvSpPr>
        <p:spPr>
          <a:xfrm>
            <a:off x="518550" y="1810651"/>
            <a:ext cx="4045200" cy="1345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Emma, the school guidance counselor, has OCD</a:t>
            </a:r>
            <a:endParaRPr/>
          </a:p>
          <a:p>
            <a:pPr indent="-342900" lvl="0" marL="457200" rtl="0" algn="l">
              <a:spcBef>
                <a:spcPts val="0"/>
              </a:spcBef>
              <a:spcAft>
                <a:spcPts val="0"/>
              </a:spcAft>
              <a:buSzPts val="1800"/>
              <a:buChar char="❖"/>
            </a:pPr>
            <a:r>
              <a:rPr lang="en"/>
              <a:t>Tina has anxiety, causing her to create a fake stutter</a:t>
            </a:r>
            <a:endParaRPr/>
          </a:p>
        </p:txBody>
      </p:sp>
      <p:pic>
        <p:nvPicPr>
          <p:cNvPr descr="Jayma Mays Confirms She's Leaving 'Glee' -- Where Does That Leave ..." id="112" name="Google Shape;112;p20"/>
          <p:cNvPicPr preferRelativeResize="0"/>
          <p:nvPr/>
        </p:nvPicPr>
        <p:blipFill>
          <a:blip r:embed="rId3">
            <a:alphaModFix/>
          </a:blip>
          <a:stretch>
            <a:fillRect/>
          </a:stretch>
        </p:blipFill>
        <p:spPr>
          <a:xfrm>
            <a:off x="6239497" y="332523"/>
            <a:ext cx="2697300" cy="3265525"/>
          </a:xfrm>
          <a:prstGeom prst="rect">
            <a:avLst/>
          </a:prstGeom>
          <a:noFill/>
          <a:ln>
            <a:noFill/>
          </a:ln>
        </p:spPr>
      </p:pic>
      <p:pic>
        <p:nvPicPr>
          <p:cNvPr descr="Tina Cohen-Chang | imagleeek" id="113" name="Google Shape;113;p20"/>
          <p:cNvPicPr preferRelativeResize="0"/>
          <p:nvPr/>
        </p:nvPicPr>
        <p:blipFill>
          <a:blip r:embed="rId4">
            <a:alphaModFix/>
          </a:blip>
          <a:stretch>
            <a:fillRect/>
          </a:stretch>
        </p:blipFill>
        <p:spPr>
          <a:xfrm>
            <a:off x="4649375" y="1945600"/>
            <a:ext cx="2096475" cy="3025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Tina’s Fake Stutter</a:t>
            </a:r>
            <a:endParaRPr/>
          </a:p>
        </p:txBody>
      </p:sp>
      <p:sp>
        <p:nvSpPr>
          <p:cNvPr id="119" name="Google Shape;119;p21"/>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p>
            <a:pPr indent="-361950" lvl="0" marL="457200" rtl="0" algn="ctr">
              <a:spcBef>
                <a:spcPts val="0"/>
              </a:spcBef>
              <a:spcAft>
                <a:spcPts val="0"/>
              </a:spcAft>
              <a:buSzPts val="2100"/>
              <a:buChar char="❖"/>
            </a:pPr>
            <a:r>
              <a:rPr lang="en" u="sng">
                <a:solidFill>
                  <a:schemeClr val="hlink"/>
                </a:solidFill>
                <a:hlinkClick r:id="rId3"/>
              </a:rPr>
              <a:t>Impact on others with disabilities</a:t>
            </a:r>
            <a:endParaRPr/>
          </a:p>
          <a:p>
            <a:pPr indent="-361950" lvl="0" marL="457200" rtl="0" algn="ctr">
              <a:spcBef>
                <a:spcPts val="0"/>
              </a:spcBef>
              <a:spcAft>
                <a:spcPts val="0"/>
              </a:spcAft>
              <a:buSzPts val="2100"/>
              <a:buChar char="❖"/>
            </a:pPr>
            <a:r>
              <a:rPr lang="en" u="sng">
                <a:solidFill>
                  <a:schemeClr val="hlink"/>
                </a:solidFill>
                <a:hlinkClick r:id="rId4"/>
              </a:rPr>
              <a:t>Using it for self gain</a:t>
            </a:r>
            <a:endParaRPr/>
          </a:p>
          <a:p>
            <a:pPr indent="0" lvl="0" marL="0" rtl="0" algn="ctr">
              <a:spcBef>
                <a:spcPts val="0"/>
              </a:spcBef>
              <a:spcAft>
                <a:spcPts val="0"/>
              </a:spcAft>
              <a:buNone/>
            </a:pPr>
            <a:r>
              <a:t/>
            </a:r>
            <a:endParaRPr/>
          </a:p>
        </p:txBody>
      </p:sp>
      <p:sp>
        <p:nvSpPr>
          <p:cNvPr id="120" name="Google Shape;120;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1600"/>
              <a:t>Tina’s defining character traits are her shyness and her stutter, so imagine everyone’s shock when the stutter turned out to be fake. Artie in </a:t>
            </a:r>
            <a:r>
              <a:rPr lang="en" sz="1600"/>
              <a:t>particular</a:t>
            </a:r>
            <a:r>
              <a:rPr lang="en" sz="1600"/>
              <a:t> was hurt by this discovery because the two of them had bonded over their </a:t>
            </a:r>
            <a:r>
              <a:rPr lang="en" sz="1600"/>
              <a:t>disabilities only for him to discover she was lying. This betrayal actually shows the importance of friendships between disabled people, and how its damaging to pretend to be disabled. In the end, Tina learns confidence from her friendship with Artie and is no longer shy so she is able to leave the stutter behind, while Artie is left in his wheelchair.</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